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77" r:id="rId9"/>
    <p:sldId id="273" r:id="rId10"/>
    <p:sldId id="274" r:id="rId11"/>
    <p:sldId id="275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164" d="100"/>
          <a:sy n="164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55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4AE69-A3A2-AF79-C3C0-80C5DF08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310AF5-FFF1-FB47-5604-7FB06C057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004F9-5D96-9DFF-4DEF-36CCA3247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608FB-817B-E777-2CA3-0E31D4449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561CC-6C81-5092-B38C-90229DAAA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F0771-2A03-1846-44A4-3F8802B8A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A122B-7401-5ED6-7EB8-6C7A027E0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4DC38-51BA-59DD-E822-A3D55EC4C9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85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61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6DB3B-1310-23D2-BFC9-EB0A1C59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F9EBB-D10D-2440-411D-A1A2F7C25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03FF3F-86C1-51EE-7BA7-5CDD981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8F67-9E69-B434-2543-9F84591541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8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D09C-E9AB-2E87-5B99-09B28741E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C6D69-E55E-ED3C-40FA-7BBE1E81F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F084C-4910-626D-7BCC-5BD9AEFC3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BB774-AF0D-FB5D-B164-224AE68F1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04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B3A08-4D6C-6051-CE63-626EFC67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75DCA-7C71-293F-AC3B-0D8D85971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5A5636-DFDE-7932-F7C1-855E8475F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DC3DB-71D1-6021-656D-D2131F6992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34E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00800" y="-1371600"/>
            <a:ext cx="4572000" cy="4572000"/>
          </a:xfrm>
          <a:prstGeom prst="ellipse">
            <a:avLst/>
          </a:prstGeom>
          <a:solidFill>
            <a:srgbClr val="0D948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7315200" y="3200400"/>
            <a:ext cx="2743200" cy="2743200"/>
          </a:xfrm>
          <a:prstGeom prst="ellipse">
            <a:avLst/>
          </a:prstGeom>
          <a:solidFill>
            <a:srgbClr val="14B8A6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57200" y="1463040"/>
            <a:ext cx="82296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Fundamentals of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2103120"/>
            <a:ext cx="8229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Machine Learning</a:t>
            </a:r>
            <a:endParaRPr lang="en-US" sz="4800" dirty="0"/>
          </a:p>
        </p:txBody>
      </p:sp>
      <p:sp>
        <p:nvSpPr>
          <p:cNvPr id="6" name="Text 4"/>
          <p:cNvSpPr/>
          <p:nvPr/>
        </p:nvSpPr>
        <p:spPr>
          <a:xfrm>
            <a:off x="457200" y="338328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Concepts from Deep Learning with Python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200" y="411480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Chapters 5 &amp; 6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CFF66-BE72-4EA4-57BF-C8881FA7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E2F6DA1-5CC6-4D0A-1E25-CC1813F6304F}"/>
              </a:ext>
            </a:extLst>
          </p:cNvPr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 a Neural Network is Doing</a:t>
            </a:r>
            <a:endParaRPr lang="en-US" sz="36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4EEB930E-E940-85DC-E8A8-9CD0B1C24067}"/>
              </a:ext>
            </a:extLst>
          </p:cNvPr>
          <p:cNvSpPr/>
          <p:nvPr/>
        </p:nvSpPr>
        <p:spPr>
          <a:xfrm>
            <a:off x="457200" y="914400"/>
            <a:ext cx="8229600" cy="7284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generated on the left (x1, x2 with color label), and a neural network with a hidden layer (two nodes) on the right (tanh activation). It tries to learns a curvilinear decision boundary to separate the classes cleanly (and fails!). 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54C6C-83C3-5397-8A90-22865987A944}"/>
              </a:ext>
            </a:extLst>
          </p:cNvPr>
          <p:cNvSpPr txBox="1"/>
          <p:nvPr/>
        </p:nvSpPr>
        <p:spPr>
          <a:xfrm>
            <a:off x="1816442" y="2035891"/>
            <a:ext cx="947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DDC63-D661-6509-A61C-CA211478F06B}"/>
              </a:ext>
            </a:extLst>
          </p:cNvPr>
          <p:cNvSpPr txBox="1"/>
          <p:nvPr/>
        </p:nvSpPr>
        <p:spPr>
          <a:xfrm>
            <a:off x="5896676" y="1950953"/>
            <a:ext cx="177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"/>
              </a:rPr>
              <a:t>Data + Learning a Decision Rule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CF864-D5B7-C21B-962D-463859C99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53" y="2381840"/>
            <a:ext cx="2437733" cy="2012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21D6A0-7D94-444D-59BB-0DAE5BDE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88" y="2476407"/>
            <a:ext cx="2290713" cy="22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8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6032F-EDC3-D810-BCEF-CB67C7876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EED5C-781F-DE90-44C6-87A6E5A8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61" y="2081758"/>
            <a:ext cx="3476611" cy="2619365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EC00C07-B131-0C25-3E88-EED000B9CD79}"/>
              </a:ext>
            </a:extLst>
          </p:cNvPr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 a Neural Network is Doing</a:t>
            </a:r>
            <a:endParaRPr lang="en-US" sz="36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C759EEB4-51FD-F85D-27F9-9D27CA541563}"/>
              </a:ext>
            </a:extLst>
          </p:cNvPr>
          <p:cNvSpPr/>
          <p:nvPr/>
        </p:nvSpPr>
        <p:spPr>
          <a:xfrm>
            <a:off x="457200" y="914400"/>
            <a:ext cx="8229600" cy="7284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generated on the left, and a neural network with a hidden layer (</a:t>
            </a:r>
            <a:r>
              <a:rPr lang="en-US" sz="1600" b="1" i="1" u="sng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</a:t>
            </a: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nodes) on the right (tanh activation). It tries to learn a non-linear hyperplane decision boundary to separate the classes cleanly (and succeeds!). 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52959-30F5-617F-1C42-CB418EEBA2A9}"/>
              </a:ext>
            </a:extLst>
          </p:cNvPr>
          <p:cNvSpPr txBox="1"/>
          <p:nvPr/>
        </p:nvSpPr>
        <p:spPr>
          <a:xfrm>
            <a:off x="1816442" y="2035891"/>
            <a:ext cx="947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9D75-8F5F-DD45-947F-11C8DF11F386}"/>
              </a:ext>
            </a:extLst>
          </p:cNvPr>
          <p:cNvSpPr txBox="1"/>
          <p:nvPr/>
        </p:nvSpPr>
        <p:spPr>
          <a:xfrm>
            <a:off x="5896676" y="1950953"/>
            <a:ext cx="1771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"/>
              </a:rPr>
              <a:t>Data + Decision Rule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E03CB-FD5F-632D-AA72-D875C0D1C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53" y="2381840"/>
            <a:ext cx="2437733" cy="201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Model Evaluation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 / Validation / Test Split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457200" y="1463040"/>
            <a:ext cx="4937760" cy="731520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7200" y="1463040"/>
            <a:ext cx="49377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Set (60-80%)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394960" y="1463040"/>
            <a:ext cx="1645920" cy="731520"/>
          </a:xfrm>
          <a:prstGeom prst="rect">
            <a:avLst/>
          </a:prstGeom>
          <a:solidFill>
            <a:srgbClr val="14B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94960" y="1463040"/>
            <a:ext cx="16459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 (10-20%)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040880" y="1463040"/>
            <a:ext cx="1645920" cy="731520"/>
          </a:xfrm>
          <a:prstGeom prst="rect">
            <a:avLst/>
          </a:prstGeom>
          <a:solidFill>
            <a:srgbClr val="134E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040880" y="1463040"/>
            <a:ext cx="16459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 (10-20%)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2468880"/>
            <a:ext cx="2651760" cy="210312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57200" y="2606040"/>
            <a:ext cx="26517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Training Set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48640" y="2971800"/>
            <a:ext cx="246888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Used to fit the model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Update weights via gradient descent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Model sees this data repeatedly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3246120" y="2468880"/>
            <a:ext cx="2651760" cy="210312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246120" y="2606040"/>
            <a:ext cx="26517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4B8A6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Validation Set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3337560" y="2971800"/>
            <a:ext cx="246888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Used to tune hyperparameters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Choose architecture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Select regularization strength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Decide when to stop training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6035040" y="2468880"/>
            <a:ext cx="2651760" cy="210312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035040" y="2606040"/>
            <a:ext cx="26517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Test Set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126480" y="2971800"/>
            <a:ext cx="246888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Final performance estimate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Only use ONCE at the end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 further tuning after this!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Estimates real-world performance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457200" y="4526280"/>
            <a:ext cx="8229600" cy="411480"/>
          </a:xfrm>
          <a:prstGeom prst="rect">
            <a:avLst/>
          </a:prstGeom>
          <a:solidFill>
            <a:srgbClr val="FEF3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57200" y="457200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59E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Information leak: If you tune based on test performance, your test set becomes another validation set!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65176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Evaluation Methods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402336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40080" y="1234440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Simple Hold-out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0080" y="1600200"/>
            <a:ext cx="365760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Split data once into train/val/test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Simple and fast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✗ High variance with small datasets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4663440" y="1097280"/>
            <a:ext cx="402336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846320" y="1234440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4B8A6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K-Fold Cross-Validation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846320" y="1600200"/>
            <a:ext cx="365760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Split into K parts, rotate validation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More reliable estimate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✗ K times more expensive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10896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K-Fold Visualization (K=5)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57200" y="3429000"/>
            <a:ext cx="73152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Fold 1: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1280160" y="3429000"/>
            <a:ext cx="1325880" cy="219456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2743200" y="3429000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206240" y="3429000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5669280" y="3429000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32320" y="3429000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57200" y="3758184"/>
            <a:ext cx="73152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Fold 2: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1280160" y="3758184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2743200" y="3758184"/>
            <a:ext cx="1325880" cy="219456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206240" y="3758184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669280" y="3758184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132320" y="3758184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57200" y="4087368"/>
            <a:ext cx="73152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Fold 3: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1280160" y="4087368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2743200" y="4087368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206240" y="4087368"/>
            <a:ext cx="1325880" cy="219456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669280" y="4087368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132320" y="4087368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457200" y="4416552"/>
            <a:ext cx="73152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Fold 4: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1280160" y="4416552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2743200" y="4416552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206240" y="4416552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5669280" y="4416552"/>
            <a:ext cx="1325880" cy="219456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7132320" y="4416552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457200" y="4745736"/>
            <a:ext cx="73152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Fold 5:</a:t>
            </a:r>
            <a:endParaRPr lang="en-US" sz="1000" dirty="0"/>
          </a:p>
        </p:txBody>
      </p:sp>
      <p:sp>
        <p:nvSpPr>
          <p:cNvPr id="35" name="Shape 33"/>
          <p:cNvSpPr/>
          <p:nvPr/>
        </p:nvSpPr>
        <p:spPr>
          <a:xfrm>
            <a:off x="1280160" y="4745736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2743200" y="4745736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4206240" y="4745736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5669280" y="4745736"/>
            <a:ext cx="1325880" cy="219456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7132320" y="4745736"/>
            <a:ext cx="1325880" cy="219456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3383280" y="3072384"/>
            <a:ext cx="274320" cy="182880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3749040" y="3054096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</a:t>
            </a:r>
            <a:endParaRPr lang="en-US" sz="1000" dirty="0"/>
          </a:p>
        </p:txBody>
      </p:sp>
      <p:sp>
        <p:nvSpPr>
          <p:cNvPr id="42" name="Shape 40"/>
          <p:cNvSpPr/>
          <p:nvPr/>
        </p:nvSpPr>
        <p:spPr>
          <a:xfrm>
            <a:off x="4846320" y="3072384"/>
            <a:ext cx="274320" cy="182880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5212080" y="3054096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Validation</a:t>
            </a:r>
            <a:endParaRPr lang="en-US" sz="1000" dirty="0"/>
          </a:p>
        </p:txBody>
      </p:sp>
      <p:sp>
        <p:nvSpPr>
          <p:cNvPr id="44" name="Text 42"/>
          <p:cNvSpPr/>
          <p:nvPr/>
        </p:nvSpPr>
        <p:spPr>
          <a:xfrm>
            <a:off x="5669280" y="54864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Final score = average of all K validation scores</a:t>
            </a:r>
            <a:endParaRPr lang="en-US"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9718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Improving Model Fit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96012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Getting started: First, achieve a model that overfits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2651760" cy="105156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1463040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14400" y="1463040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Tune Learning Rate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48640" y="1828800"/>
            <a:ext cx="246888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Too high = unstable, too low = slow convergence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3246120" y="1371600"/>
            <a:ext cx="2651760" cy="105156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337560" y="1463040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3703320" y="1463040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Increase Batch Size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3337560" y="1828800"/>
            <a:ext cx="246888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More stable gradients, but requires tuning LR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035040" y="1371600"/>
            <a:ext cx="2651760" cy="105156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126480" y="1463040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6492240" y="1463040"/>
            <a:ext cx="20116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Train Longer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126480" y="1828800"/>
            <a:ext cx="246888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More epochs to reach convergence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457200" y="2606040"/>
            <a:ext cx="8229600" cy="1005840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40080" y="2697480"/>
            <a:ext cx="78638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Why Overfit First?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40080" y="3063240"/>
            <a:ext cx="786384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If your model can't overfit the training data, it doesn't have enough capacity to learn the patterns. Start with a model that overfits, then add regularization.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57200" y="379476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Architecture Priors That Help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57200" y="4160520"/>
            <a:ext cx="2651760" cy="82296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48640" y="4251960"/>
            <a:ext cx="24688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Convolutions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548640" y="4526280"/>
            <a:ext cx="246888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spatial patterns in images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3246120" y="4160520"/>
            <a:ext cx="2651760" cy="82296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337560" y="4251960"/>
            <a:ext cx="24688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Recurrence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3337560" y="4526280"/>
            <a:ext cx="246888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sequential data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6035040" y="4160520"/>
            <a:ext cx="2651760" cy="82296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126480" y="4251960"/>
            <a:ext cx="24688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Attention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6126480" y="4526280"/>
            <a:ext cx="246888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relating distant elements</a:t>
            </a:r>
            <a:endParaRPr lang="en-US" sz="1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Increasing Model Capacity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402336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457200" y="1097280"/>
            <a:ext cx="91440" cy="2377440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31520" y="1280160"/>
            <a:ext cx="3566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Add More Layers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31520" y="1691640"/>
            <a:ext cx="3566160" cy="164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Deeper networks can learn more complex hierarchies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Each layer adds another level of abstraction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i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But: vanishing gradients become an issue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663440" y="1097280"/>
            <a:ext cx="402336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663440" y="1097280"/>
            <a:ext cx="91440" cy="2377440"/>
          </a:xfrm>
          <a:prstGeom prst="rect">
            <a:avLst/>
          </a:prstGeom>
          <a:solidFill>
            <a:srgbClr val="14B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937760" y="1280160"/>
            <a:ext cx="3566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4B8A6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Add More Units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4937760" y="1691640"/>
            <a:ext cx="3566160" cy="164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Wider layers can capture more features per level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More parameters = more expressive power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i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But: risk of overfitting increases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7200" y="365760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Python Example: Increasing Capacity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57200" y="4023360"/>
            <a:ext cx="8229600" cy="1051560"/>
          </a:xfrm>
          <a:prstGeom prst="rect">
            <a:avLst/>
          </a:prstGeom>
          <a:solidFill>
            <a:srgbClr val="1E29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40080" y="4069080"/>
            <a:ext cx="786384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64748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Start with a small model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model = keras.Sequential([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layers.Dense(32, activation='relu'),  # Increase to 64, 128...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layers.Dense(1, activation='sigmoid') ])</a:t>
            </a:r>
            <a:endParaRPr lang="en-US" sz="1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4290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Regularization Techniques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98298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Fighting overfitting while maintaining model capacity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4023360" cy="160020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40080" y="1508760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Weight Regularization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0080" y="1874520"/>
            <a:ext cx="36576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 penalty for large weights to loss function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L1: Encourages sparsity (some weights → 0)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L2: Encourages small weights (weight decay)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663440" y="1371600"/>
            <a:ext cx="4023360" cy="160020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846320" y="1508760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4B8A6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Dropout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46320" y="1874520"/>
            <a:ext cx="36576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Randomly "drop" neurons during training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Forces redundant representations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Prevents co-adaptation of features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3154680"/>
            <a:ext cx="4023360" cy="160020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40080" y="3291840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Early Stopping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0080" y="3657600"/>
            <a:ext cx="36576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Stop training when validation loss stops improving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Prevents overfitting to training data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Uses patience parameter to avoid stopping too early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4663440" y="3154680"/>
            <a:ext cx="4023360" cy="160020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846320" y="3291840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Data Augmentation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846320" y="3657600"/>
            <a:ext cx="365760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more training data from existing samples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Images: rotate, flip, crop, color shift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Text: synonym replacement, back-translation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Weight Regularization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8229600" cy="822960"/>
          </a:xfrm>
          <a:prstGeom prst="rect">
            <a:avLst/>
          </a:prstGeom>
          <a:solidFill>
            <a:srgbClr val="FFFFFF"/>
          </a:solidFill>
          <a:ln w="254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57200" y="114300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34E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 Loss = Original Loss + λ × Regularization Term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50876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λ controls the strength of regularization (higher = simpler model)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457200" y="2103120"/>
            <a:ext cx="402336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40080" y="2240280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L1 Regularization (Lasso)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0080" y="2606040"/>
            <a:ext cx="3657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134E4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Penalty = Σ|w|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40080" y="2926080"/>
            <a:ext cx="3657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Sum of absolute values of weights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Effect: Drives some weights exactly to zero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for: Feature selection, sparse models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663440" y="2103120"/>
            <a:ext cx="402336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846320" y="2240280"/>
            <a:ext cx="3657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4B8A6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L2 Regularization (Ridge)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846320" y="2606040"/>
            <a:ext cx="3657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134E4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Penalty = Σw²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846320" y="2926080"/>
            <a:ext cx="3657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Sum of squared weights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Effect: Makes all weights smaller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for: General regularization (most common)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457200" y="411480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Python Example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457200" y="4434840"/>
            <a:ext cx="8229600" cy="640080"/>
          </a:xfrm>
          <a:prstGeom prst="rect">
            <a:avLst/>
          </a:prstGeom>
          <a:solidFill>
            <a:srgbClr val="1E29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40080" y="4480560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5EEAD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tensorflow.keras import regularizers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layers.Dense(64, kernel_regularizer=regularizers.l2(0.001))</a:t>
            </a:r>
            <a:endParaRPr 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00899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Dropout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96012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Randomly disabling neurons during training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4023360" cy="201168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7200" y="1463040"/>
            <a:ext cx="40233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Without Dropout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1097280" y="1920240"/>
            <a:ext cx="365760" cy="365760"/>
          </a:xfrm>
          <a:prstGeom prst="ellipse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097280" y="2560320"/>
            <a:ext cx="365760" cy="365760"/>
          </a:xfrm>
          <a:prstGeom prst="ellipse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828800" y="1920240"/>
            <a:ext cx="365760" cy="365760"/>
          </a:xfrm>
          <a:prstGeom prst="ellipse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828800" y="2560320"/>
            <a:ext cx="365760" cy="365760"/>
          </a:xfrm>
          <a:prstGeom prst="ellipse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2560320" y="1920240"/>
            <a:ext cx="365760" cy="365760"/>
          </a:xfrm>
          <a:prstGeom prst="ellipse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2560320" y="2560320"/>
            <a:ext cx="365760" cy="365760"/>
          </a:xfrm>
          <a:prstGeom prst="ellipse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3291840" y="1920240"/>
            <a:ext cx="365760" cy="365760"/>
          </a:xfrm>
          <a:prstGeom prst="ellipse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291840" y="2560320"/>
            <a:ext cx="365760" cy="365760"/>
          </a:xfrm>
          <a:prstGeom prst="ellipse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57200" y="3063240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 neurons active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4663440" y="1371600"/>
            <a:ext cx="4023360" cy="201168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663440" y="1463040"/>
            <a:ext cx="40233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4B8A6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With Dropout (rate=0.5)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5303520" y="1920240"/>
            <a:ext cx="365760" cy="365760"/>
          </a:xfrm>
          <a:prstGeom prst="ellipse">
            <a:avLst/>
          </a:prstGeom>
          <a:solidFill>
            <a:srgbClr val="14B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303520" y="2560320"/>
            <a:ext cx="365760" cy="365760"/>
          </a:xfrm>
          <a:prstGeom prst="ellipse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dash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035040" y="1920240"/>
            <a:ext cx="365760" cy="365760"/>
          </a:xfrm>
          <a:prstGeom prst="ellipse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dash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035040" y="2560320"/>
            <a:ext cx="365760" cy="365760"/>
          </a:xfrm>
          <a:prstGeom prst="ellipse">
            <a:avLst/>
          </a:prstGeom>
          <a:solidFill>
            <a:srgbClr val="14B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766560" y="1920240"/>
            <a:ext cx="365760" cy="365760"/>
          </a:xfrm>
          <a:prstGeom prst="ellipse">
            <a:avLst/>
          </a:prstGeom>
          <a:solidFill>
            <a:srgbClr val="14B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766560" y="2560320"/>
            <a:ext cx="365760" cy="365760"/>
          </a:xfrm>
          <a:prstGeom prst="ellipse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dash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98080" y="1920240"/>
            <a:ext cx="365760" cy="365760"/>
          </a:xfrm>
          <a:prstGeom prst="ellipse">
            <a:avLst/>
          </a:prstGeom>
          <a:solidFill>
            <a:srgbClr val="64748B"/>
          </a:solidFill>
          <a:ln w="12700">
            <a:solidFill>
              <a:srgbClr val="64748B"/>
            </a:solidFill>
            <a:prstDash val="dash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498080" y="2560320"/>
            <a:ext cx="365760" cy="365760"/>
          </a:xfrm>
          <a:prstGeom prst="ellipse">
            <a:avLst/>
          </a:prstGeom>
          <a:solidFill>
            <a:srgbClr val="14B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663440" y="3063240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~50% randomly dropped each batch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457200" y="356616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How It Works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57200" y="39319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During training: </a:t>
            </a: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Randomly set some neuron outputs to 0 (with probability = dropout rate)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During inference: </a:t>
            </a: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all neurons, but scale outputs by (1 - dropout rate)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Effect: </a:t>
            </a: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Network can't rely on any single feature — forces robust, distributed representations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457200" y="4747441"/>
            <a:ext cx="8229600" cy="320040"/>
          </a:xfrm>
          <a:prstGeom prst="rect">
            <a:avLst/>
          </a:prstGeom>
          <a:solidFill>
            <a:srgbClr val="1E29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40080" y="4774020"/>
            <a:ext cx="7863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layers.Dropout(0.5)  # Drop 50% of neurons during training</a:t>
            </a:r>
            <a:endParaRPr lang="en-US" sz="11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34E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The Universal ML Workflow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96012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systematic approach to any machine learning problem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00" y="1463040"/>
            <a:ext cx="2651760" cy="3017520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7200" y="1600200"/>
            <a:ext cx="26517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1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457200" y="2103120"/>
            <a:ext cx="2651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DEFINE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48640" y="2560320"/>
            <a:ext cx="246888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Frame the problem</a:t>
            </a: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What are inputs/outputs?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What data is available?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What's the success metric?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What are constraints?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3291840" y="1463040"/>
            <a:ext cx="2651760" cy="3017520"/>
          </a:xfrm>
          <a:prstGeom prst="rect">
            <a:avLst/>
          </a:prstGeom>
          <a:solidFill>
            <a:srgbClr val="14B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291840" y="1600200"/>
            <a:ext cx="26517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2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3291840" y="2103120"/>
            <a:ext cx="2651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DEVELOP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3383280" y="2560320"/>
            <a:ext cx="246888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the model</a:t>
            </a: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Prepare data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Choose evaluation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Beat baseline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Scale &amp; regularize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126480" y="1463040"/>
            <a:ext cx="2651760" cy="3017520"/>
          </a:xfrm>
          <a:prstGeom prst="rect">
            <a:avLst/>
          </a:prstGeom>
          <a:solidFill>
            <a:srgbClr val="5EEA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126480" y="1600200"/>
            <a:ext cx="26517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3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6126480" y="2103120"/>
            <a:ext cx="2651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DEPLOY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6217920" y="2560320"/>
            <a:ext cx="246888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134E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Ship to production</a:t>
            </a:r>
            <a:endParaRPr lang="en-US" sz="1100" dirty="0"/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134E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Export &amp; optimize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134E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Serve predictions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134E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Monitor performance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134E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Maintain over time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2926080" y="2473529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600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→</a:t>
            </a:r>
            <a:endParaRPr lang="en-US" sz="3600" dirty="0"/>
          </a:p>
        </p:txBody>
      </p:sp>
      <p:sp>
        <p:nvSpPr>
          <p:cNvPr id="17" name="Text 15"/>
          <p:cNvSpPr/>
          <p:nvPr/>
        </p:nvSpPr>
        <p:spPr>
          <a:xfrm>
            <a:off x="5760720" y="251460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600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→</a:t>
            </a:r>
            <a:endParaRPr lang="en-US" sz="3600" dirty="0"/>
          </a:p>
        </p:txBody>
      </p:sp>
      <p:sp>
        <p:nvSpPr>
          <p:cNvPr id="18" name="Text 16"/>
          <p:cNvSpPr/>
          <p:nvPr/>
        </p:nvSpPr>
        <p:spPr>
          <a:xfrm>
            <a:off x="457200" y="4567351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i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Iterate between phases as you learn more about your problem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The Central Tension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749040" cy="32004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27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457200" y="1280160"/>
            <a:ext cx="91440" cy="3200400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31520" y="1463040"/>
            <a:ext cx="3474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31520" y="2011680"/>
            <a:ext cx="3474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Minimize loss on </a:t>
            </a:r>
            <a:r>
              <a:rPr lang="en-US" sz="15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data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31520" y="2468880"/>
            <a:ext cx="347472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Goal: Make the model fit the data you have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Adjust weights to reduce errors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Gradient descent finds minima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More capacity = better fit</a:t>
            </a:r>
          </a:p>
          <a:p>
            <a:pPr marL="0" indent="0">
              <a:buNone/>
            </a:pPr>
            <a:endParaRPr lang="en-US" sz="1300" dirty="0">
              <a:solidFill>
                <a:srgbClr val="64748B"/>
              </a:solidFill>
              <a:latin typeface="Arial" pitchFamily="34" charset="0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cs typeface="Arial" pitchFamily="34" charset="-120"/>
              </a:rPr>
              <a:t>Tries to fit a ‘perfect’ decision boundary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4925362" y="1280160"/>
            <a:ext cx="3931920" cy="32004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27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827723" y="1280160"/>
            <a:ext cx="91440" cy="3200400"/>
          </a:xfrm>
          <a:prstGeom prst="rect">
            <a:avLst/>
          </a:prstGeom>
          <a:solidFill>
            <a:srgbClr val="14B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029200" y="1463040"/>
            <a:ext cx="3474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14B8A6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Generalization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029200" y="2011680"/>
            <a:ext cx="3474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Perform well on </a:t>
            </a:r>
            <a:r>
              <a:rPr lang="en-US" sz="15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unseen data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029200" y="2468880"/>
            <a:ext cx="347472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Goal: Learn patterns that transfer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Avoid memorizing noise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Capture underlying structure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The REAL objective of ML</a:t>
            </a:r>
          </a:p>
          <a:p>
            <a:pPr marL="0" indent="0">
              <a:buNone/>
            </a:pPr>
            <a:endParaRPr lang="en-US" sz="1300" dirty="0">
              <a:solidFill>
                <a:srgbClr val="64748B"/>
              </a:solidFill>
              <a:latin typeface="Arial" pitchFamily="34" charset="0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300" dirty="0">
                <a:solidFill>
                  <a:srgbClr val="64748B"/>
                </a:solidFill>
                <a:latin typeface="Arial" pitchFamily="34" charset="0"/>
                <a:cs typeface="Arial" pitchFamily="34" charset="-120"/>
              </a:rPr>
              <a:t>Too perfect! You start making all kinds of weird little nuanced decisions that aren’t generally relevant.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4114800" y="2560320"/>
            <a:ext cx="914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vs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57200" y="466344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i="1" dirty="0">
                <a:solidFill>
                  <a:srgbClr val="134E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goal of ML is generalization, but we can only optimize on training data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9718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Data Preparation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86868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practices for getting your data model-ready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00" y="1280160"/>
            <a:ext cx="4023360" cy="155448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57200" y="1280160"/>
            <a:ext cx="73152" cy="1554480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85800" y="1371600"/>
            <a:ext cx="3703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Vectorization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85800" y="1737360"/>
            <a:ext cx="370332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Convert all data to tensors (numeric arrays)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Text → embeddings or one-hot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Images → normalized pixel values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Categories → integer encoding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663440" y="1280160"/>
            <a:ext cx="4023360" cy="155448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663440" y="1280160"/>
            <a:ext cx="73152" cy="1554480"/>
          </a:xfrm>
          <a:prstGeom prst="rect">
            <a:avLst/>
          </a:prstGeom>
          <a:solidFill>
            <a:srgbClr val="14B8A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892040" y="1371600"/>
            <a:ext cx="3703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4B8A6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Normalization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92040" y="1737360"/>
            <a:ext cx="370332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 features to similar ranges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Subtract mean, divide by std dev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Or scale to [0, 1] range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Compute stats on training data only!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457200" y="2971800"/>
            <a:ext cx="4023360" cy="155448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57200" y="2971800"/>
            <a:ext cx="73152" cy="1554480"/>
          </a:xfrm>
          <a:prstGeom prst="rect">
            <a:avLst/>
          </a:prstGeom>
          <a:solidFill>
            <a:srgbClr val="134E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85800" y="3063240"/>
            <a:ext cx="3703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Handle Missing Values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5800" y="3429000"/>
            <a:ext cx="370332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Neural nets can't handle NaN/None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Impute with mean/median/mode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Use 0 if it's a meaningful "missing"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Add "is_missing" indicator feature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4663440" y="2971800"/>
            <a:ext cx="4023360" cy="155448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663440" y="2971800"/>
            <a:ext cx="73152" cy="1554480"/>
          </a:xfrm>
          <a:prstGeom prst="rect">
            <a:avLst/>
          </a:prstGeom>
          <a:solidFill>
            <a:srgbClr val="5EEA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4892040" y="3063240"/>
            <a:ext cx="3703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892040" y="3429000"/>
            <a:ext cx="370332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Make patterns easier to learn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Create derived features (ratios, diffs)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Encode domain knowledge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But: deep learning reduces need for this</a:t>
            </a:r>
            <a:endParaRPr lang="en-US" sz="1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Deploying Your Model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2651760" cy="128016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57200" y="1188720"/>
            <a:ext cx="2651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🌐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57200" y="1554480"/>
            <a:ext cx="26517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REST API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48640" y="1874520"/>
            <a:ext cx="24688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Server-side inference via HTTP endpoints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3291840" y="1097280"/>
            <a:ext cx="2651760" cy="128016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3291840" y="1188720"/>
            <a:ext cx="2651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📱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3291840" y="1554480"/>
            <a:ext cx="26517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4B8A6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Edge Device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3383280" y="1874520"/>
            <a:ext cx="24688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TensorFlow Lite, CoreML, ONNX for mobile/embedded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6126480" y="1097280"/>
            <a:ext cx="2651760" cy="128016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126480" y="1188720"/>
            <a:ext cx="2651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💻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6126480" y="1554480"/>
            <a:ext cx="26517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Browser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217920" y="1874520"/>
            <a:ext cx="24688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TensorFlow.js for client-side inference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57200" y="256032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Model Optimization for Deployment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7200" y="292608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Weight pruning: </a:t>
            </a: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Remove near-zero weights to reduce model size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Quantization: </a:t>
            </a: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Convert float32 → int8 for faster inference (4x smaller)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Knowledge distillation: </a:t>
            </a: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 smaller model to mimic larger one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457200" y="3840480"/>
            <a:ext cx="8229600" cy="118872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40080" y="3977640"/>
            <a:ext cx="78638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Post-Deployment Monitoring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40080" y="4343400"/>
            <a:ext cx="786384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drift: </a:t>
            </a: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 incoming data similar to training data?</a:t>
            </a:r>
            <a:endParaRPr lang="en-US" sz="1100" dirty="0"/>
          </a:p>
          <a:p>
            <a:pPr marL="0" indent="0">
              <a:buNone/>
            </a:pPr>
            <a:r>
              <a:rPr lang="en-US" sz="11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Concept drift: </a:t>
            </a: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Has the relationship between inputs and outputs changed?</a:t>
            </a:r>
            <a:endParaRPr lang="en-US" sz="1100" dirty="0"/>
          </a:p>
          <a:p>
            <a:pPr marL="0" indent="0">
              <a:buNone/>
            </a:pPr>
            <a:r>
              <a:rPr lang="en-US" sz="11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Performance decay: </a:t>
            </a:r>
            <a:r>
              <a:rPr lang="en-US" sz="11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 accuracy metrics over time — retrain when needed</a:t>
            </a:r>
            <a:endParaRPr lang="en-US" sz="1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34E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14400" y="-914400"/>
            <a:ext cx="2743200" cy="2743200"/>
          </a:xfrm>
          <a:prstGeom prst="ellipse">
            <a:avLst/>
          </a:prstGeom>
          <a:solidFill>
            <a:srgbClr val="0D948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7772400" y="3657600"/>
            <a:ext cx="2286000" cy="2286000"/>
          </a:xfrm>
          <a:prstGeom prst="ellipse">
            <a:avLst/>
          </a:prstGeom>
          <a:solidFill>
            <a:srgbClr val="14B8A6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Key Takeaways</a:t>
            </a:r>
            <a:endParaRPr lang="en-US" sz="3600" dirty="0"/>
          </a:p>
        </p:txBody>
      </p:sp>
      <p:sp>
        <p:nvSpPr>
          <p:cNvPr id="5" name="Shape 3"/>
          <p:cNvSpPr/>
          <p:nvPr/>
        </p:nvSpPr>
        <p:spPr>
          <a:xfrm>
            <a:off x="457200" y="1188720"/>
            <a:ext cx="457200" cy="457200"/>
          </a:xfrm>
          <a:prstGeom prst="ellipse">
            <a:avLst/>
          </a:prstGeom>
          <a:solidFill>
            <a:srgbClr val="5EEA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57200" y="123444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97280" y="1188720"/>
            <a:ext cx="75895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Generalization is the goal — optimize training loss, but measure validation loss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457200" y="1965960"/>
            <a:ext cx="457200" cy="457200"/>
          </a:xfrm>
          <a:prstGeom prst="ellipse">
            <a:avLst/>
          </a:prstGeom>
          <a:solidFill>
            <a:srgbClr val="5EEA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57200" y="201168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97280" y="1965960"/>
            <a:ext cx="75895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Start with a model that overfits, then add regularization (L2, dropout, early stopping)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457200" y="2743200"/>
            <a:ext cx="457200" cy="457200"/>
          </a:xfrm>
          <a:prstGeom prst="ellipse">
            <a:avLst/>
          </a:prstGeom>
          <a:solidFill>
            <a:srgbClr val="5EEA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57200" y="278892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3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97280" y="2743200"/>
            <a:ext cx="75895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proper evaluation: train/val/test split or K-fold cross-validation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57200" y="3520440"/>
            <a:ext cx="457200" cy="457200"/>
          </a:xfrm>
          <a:prstGeom prst="ellipse">
            <a:avLst/>
          </a:prstGeom>
          <a:solidFill>
            <a:srgbClr val="5EEA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57200" y="356616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4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1097280" y="3520440"/>
            <a:ext cx="75895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 learning works because real data lies on low-dimensional manifolds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457200" y="4297680"/>
            <a:ext cx="457200" cy="457200"/>
          </a:xfrm>
          <a:prstGeom prst="ellipse">
            <a:avLst/>
          </a:prstGeom>
          <a:solidFill>
            <a:srgbClr val="5EEA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457200" y="434340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5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1097280" y="4297680"/>
            <a:ext cx="75895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Follow the universal workflow: Define → Develop → Deploy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57200" y="468630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i="1" dirty="0">
                <a:solidFill>
                  <a:srgbClr val="5EEA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Now go build something that generalizes!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Underfitting &amp; Overfitting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0080" y="1280160"/>
            <a:ext cx="2560320" cy="3291840"/>
          </a:xfrm>
          <a:prstGeom prst="rect">
            <a:avLst/>
          </a:prstGeom>
          <a:solidFill>
            <a:srgbClr val="FE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40080" y="1463040"/>
            <a:ext cx="25603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F4444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UNDERFITTING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is too simple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914400" y="2564972"/>
            <a:ext cx="2011680" cy="1371600"/>
          </a:xfrm>
          <a:prstGeom prst="rect">
            <a:avLst/>
          </a:prstGeom>
          <a:solidFill>
            <a:srgbClr val="FFFFFF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97280" y="2926080"/>
            <a:ext cx="16459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/>
                </a:solidFill>
              </a:rPr>
              <a:t>📉</a:t>
            </a:r>
            <a:endParaRPr lang="en-US" sz="4800" dirty="0"/>
          </a:p>
        </p:txBody>
      </p:sp>
      <p:sp>
        <p:nvSpPr>
          <p:cNvPr id="8" name="Text 6"/>
          <p:cNvSpPr/>
          <p:nvPr/>
        </p:nvSpPr>
        <p:spPr>
          <a:xfrm>
            <a:off x="822960" y="4028012"/>
            <a:ext cx="21945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training error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validation error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3520440" y="1280160"/>
            <a:ext cx="2560320" cy="3291840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3520440" y="1463040"/>
            <a:ext cx="25603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0B98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GOOD FIT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3520440" y="1920240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captures patterns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3794760" y="2564972"/>
            <a:ext cx="2011680" cy="1371600"/>
          </a:xfrm>
          <a:prstGeom prst="rect">
            <a:avLst/>
          </a:prstGeom>
          <a:solidFill>
            <a:srgbClr val="FFFFFF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977640" y="2793572"/>
            <a:ext cx="16459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dirty="0">
                <a:solidFill>
                  <a:srgbClr val="10B981"/>
                </a:solidFill>
              </a:rPr>
              <a:t>✓</a:t>
            </a:r>
            <a:endParaRPr lang="en-US" sz="4800" dirty="0"/>
          </a:p>
        </p:txBody>
      </p:sp>
      <p:sp>
        <p:nvSpPr>
          <p:cNvPr id="14" name="Text 12"/>
          <p:cNvSpPr/>
          <p:nvPr/>
        </p:nvSpPr>
        <p:spPr>
          <a:xfrm>
            <a:off x="3703320" y="4028012"/>
            <a:ext cx="21945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 training error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 validation error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400800" y="1280160"/>
            <a:ext cx="2560320" cy="3291840"/>
          </a:xfrm>
          <a:prstGeom prst="rect">
            <a:avLst/>
          </a:prstGeom>
          <a:solidFill>
            <a:srgbClr val="FFFB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400800" y="1463040"/>
            <a:ext cx="25603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59E0B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OVERFITTING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400800" y="1920240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memorizes noise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6675120" y="2564972"/>
            <a:ext cx="2011680" cy="1371600"/>
          </a:xfrm>
          <a:prstGeom prst="rect">
            <a:avLst/>
          </a:prstGeom>
          <a:solidFill>
            <a:srgbClr val="FFFFFF"/>
          </a:solidFill>
          <a:ln w="12700">
            <a:solidFill>
              <a:srgbClr val="64748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858000" y="2926080"/>
            <a:ext cx="16459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/>
                </a:solidFill>
              </a:rPr>
              <a:t>〰️</a:t>
            </a:r>
            <a:endParaRPr lang="en-US" sz="4800" dirty="0"/>
          </a:p>
        </p:txBody>
      </p:sp>
      <p:sp>
        <p:nvSpPr>
          <p:cNvPr id="20" name="Text 18"/>
          <p:cNvSpPr/>
          <p:nvPr/>
        </p:nvSpPr>
        <p:spPr>
          <a:xfrm>
            <a:off x="6583680" y="4028012"/>
            <a:ext cx="21945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 training error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validation error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57200" y="475488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i="1" dirty="0">
                <a:solidFill>
                  <a:srgbClr val="134E4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sweet spot: Complex enough to learn patterns, simple enough to generalize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 Causes Overfitting?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57200" y="1188720"/>
            <a:ext cx="2651760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57200" y="1371600"/>
            <a:ext cx="26517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🎲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457200" y="2103120"/>
            <a:ext cx="2651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Noisy Data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2560320"/>
            <a:ext cx="2286000" cy="1737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data contains random errors or irrelevant variations</a:t>
            </a:r>
            <a:endParaRPr lang="en-US" sz="12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learns these spurious patterns instead of true signal</a:t>
            </a:r>
          </a:p>
          <a:p>
            <a:pPr marL="0" indent="0" algn="ctr">
              <a:buNone/>
            </a:pPr>
            <a:endParaRPr lang="en-US" sz="1200" dirty="0">
              <a:solidFill>
                <a:srgbClr val="1E293B"/>
              </a:solidFill>
              <a:latin typeface="Arial" pitchFamily="34" charset="0"/>
              <a:cs typeface="Arial" pitchFamily="34" charset="-120"/>
            </a:endParaRPr>
          </a:p>
          <a:p>
            <a:pPr marL="0" indent="0" algn="ctr">
              <a:buNone/>
            </a:pPr>
            <a:r>
              <a:rPr lang="en-US" sz="1200" b="1" dirty="0">
                <a:solidFill>
                  <a:srgbClr val="1E293B"/>
                </a:solidFill>
                <a:latin typeface="Arial" pitchFamily="34" charset="0"/>
                <a:cs typeface="Arial" pitchFamily="34" charset="-120"/>
              </a:rPr>
              <a:t>Solution(s)?</a:t>
            </a:r>
            <a:endParaRPr lang="en-US" sz="1200" b="1" dirty="0"/>
          </a:p>
        </p:txBody>
      </p:sp>
      <p:sp>
        <p:nvSpPr>
          <p:cNvPr id="7" name="Shape 5"/>
          <p:cNvSpPr/>
          <p:nvPr/>
        </p:nvSpPr>
        <p:spPr>
          <a:xfrm>
            <a:off x="3291840" y="1188720"/>
            <a:ext cx="2651760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3291840" y="1371600"/>
            <a:ext cx="26517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❓</a:t>
            </a:r>
            <a:endParaRPr lang="en-US" sz="3600" dirty="0"/>
          </a:p>
        </p:txBody>
      </p:sp>
      <p:sp>
        <p:nvSpPr>
          <p:cNvPr id="9" name="Text 7"/>
          <p:cNvSpPr/>
          <p:nvPr/>
        </p:nvSpPr>
        <p:spPr>
          <a:xfrm>
            <a:off x="3291840" y="2103120"/>
            <a:ext cx="2651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Ambiguous Features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3474720" y="2560320"/>
            <a:ext cx="22860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Features that correlate with labels by chance in training set</a:t>
            </a:r>
            <a:endParaRPr lang="en-US" sz="12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These correlations don't hold in new data</a:t>
            </a:r>
          </a:p>
          <a:p>
            <a:pPr marL="0" indent="0" algn="ctr">
              <a:buNone/>
            </a:pPr>
            <a:endParaRPr lang="en-US" sz="1200" dirty="0">
              <a:solidFill>
                <a:srgbClr val="1E293B"/>
              </a:solidFill>
              <a:latin typeface="Arial" pitchFamily="34" charset="0"/>
              <a:cs typeface="Arial" pitchFamily="34" charset="-120"/>
            </a:endParaRPr>
          </a:p>
          <a:p>
            <a:pPr marL="0" indent="0" algn="ctr">
              <a:buNone/>
            </a:pPr>
            <a:r>
              <a:rPr lang="en-US" sz="1200" b="1" dirty="0">
                <a:solidFill>
                  <a:srgbClr val="1E293B"/>
                </a:solidFill>
                <a:latin typeface="Arial" pitchFamily="34" charset="0"/>
                <a:cs typeface="Arial" pitchFamily="34" charset="-120"/>
              </a:rPr>
              <a:t>Solution(s)?</a:t>
            </a:r>
            <a:endParaRPr lang="en-US" sz="1200" b="1" dirty="0"/>
          </a:p>
        </p:txBody>
      </p:sp>
      <p:sp>
        <p:nvSpPr>
          <p:cNvPr id="11" name="Shape 9"/>
          <p:cNvSpPr/>
          <p:nvPr/>
        </p:nvSpPr>
        <p:spPr>
          <a:xfrm>
            <a:off x="6126480" y="1188720"/>
            <a:ext cx="2651760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126480" y="1371600"/>
            <a:ext cx="26517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dirty="0">
                <a:solidFill>
                  <a:srgbClr val="000000"/>
                </a:solidFill>
              </a:rPr>
              <a:t>💎</a:t>
            </a:r>
            <a:endParaRPr lang="en-US" sz="3600" dirty="0"/>
          </a:p>
        </p:txBody>
      </p:sp>
      <p:sp>
        <p:nvSpPr>
          <p:cNvPr id="13" name="Text 11"/>
          <p:cNvSpPr/>
          <p:nvPr/>
        </p:nvSpPr>
        <p:spPr>
          <a:xfrm>
            <a:off x="6126480" y="2103120"/>
            <a:ext cx="2651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Rare Features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6309360" y="2560320"/>
            <a:ext cx="22860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Features that appear in very few training examples</a:t>
            </a:r>
            <a:endParaRPr lang="en-US" sz="12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overfits to these specific cases</a:t>
            </a:r>
          </a:p>
          <a:p>
            <a:pPr marL="0" indent="0" algn="ctr">
              <a:buNone/>
            </a:pPr>
            <a:endParaRPr lang="en-US" sz="1200" dirty="0">
              <a:solidFill>
                <a:srgbClr val="1E293B"/>
              </a:solidFill>
              <a:latin typeface="Arial" pitchFamily="34" charset="0"/>
              <a:cs typeface="Arial" pitchFamily="34" charset="-120"/>
            </a:endParaRPr>
          </a:p>
          <a:p>
            <a:pPr algn="ctr"/>
            <a:r>
              <a:rPr lang="en-US" sz="1200" b="1" dirty="0">
                <a:solidFill>
                  <a:srgbClr val="1E293B"/>
                </a:solidFill>
                <a:latin typeface="Arial" pitchFamily="34" charset="0"/>
                <a:cs typeface="Arial" pitchFamily="34" charset="-120"/>
              </a:rPr>
              <a:t>Solution(s)?</a:t>
            </a:r>
            <a:endParaRPr lang="en-US" sz="12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The Manifold Hypothesis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machine learning is even possible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4114800" cy="3200400"/>
          </a:xfrm>
          <a:prstGeom prst="rect">
            <a:avLst/>
          </a:prstGeom>
          <a:solidFill>
            <a:srgbClr val="F0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40080" y="1554480"/>
            <a:ext cx="37490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D9488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The Key Insight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2011680"/>
            <a:ext cx="374904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Real-world data doesn't fill the entire possible space randomly.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Instead, it lies on lower-dimensional </a:t>
            </a:r>
            <a:r>
              <a:rPr lang="en-US" sz="13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manifolds</a:t>
            </a: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structured surfaces within the high-dimensional space.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Example: Images of faces form a tiny subset of all possible pixel combinations.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4754880" y="1371600"/>
            <a:ext cx="3931920" cy="3200400"/>
          </a:xfrm>
          <a:prstGeom prst="rect">
            <a:avLst/>
          </a:prstGeom>
          <a:solidFill>
            <a:srgbClr val="FFFFFF"/>
          </a:solidFill>
          <a:ln w="25400">
            <a:solidFill>
              <a:srgbClr val="14B8A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937760" y="1554480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4B8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Imagine...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4937760" y="1920240"/>
            <a:ext cx="3566160" cy="2468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256×256 grayscale image has</a:t>
            </a: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65,536 dimensions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But valid images of ‘dogs’ occupy a tiny curved surface in that space.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predictive model is learning to navigate that surface, i.e., the manifold.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457200" y="4640580"/>
            <a:ext cx="8229600" cy="411480"/>
          </a:xfrm>
          <a:prstGeom prst="rect">
            <a:avLst/>
          </a:prstGeom>
          <a:solidFill>
            <a:srgbClr val="0D94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57200" y="468630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This is why interpolation works: nearby points on the manifold have similar properties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Contextualized: Neural Network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E27EB-5BD5-DD79-1345-1811D965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22" y="2056812"/>
            <a:ext cx="5077956" cy="21722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32C530C-2BF1-A3EA-E90E-3CB8A8BB9C7B}"/>
              </a:ext>
            </a:extLst>
          </p:cNvPr>
          <p:cNvSpPr/>
          <p:nvPr/>
        </p:nvSpPr>
        <p:spPr>
          <a:xfrm>
            <a:off x="457200" y="914400"/>
            <a:ext cx="8229600" cy="736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It’s learning a decision rule that relates X’s and Y. It tries to learn a decision boundary to separate the classes cleanly (left is a ‘good’ generalizable decision rule, but right is overfit).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261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B90F0-D9BA-9353-22B2-C4117744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1C5270-98A3-C2DD-3E9A-C267AA20B967}"/>
              </a:ext>
            </a:extLst>
          </p:cNvPr>
          <p:cNvSpPr/>
          <p:nvPr/>
        </p:nvSpPr>
        <p:spPr>
          <a:xfrm>
            <a:off x="457200" y="475023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cs typeface="Arial Black" pitchFamily="34" charset="-120"/>
              </a:rPr>
              <a:t>Warp Data Space to Make the Manifold ‘Simple’ (Linear)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28884-C59C-236D-1D8A-1D3E06FF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99160"/>
            <a:ext cx="7772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4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24DDB-043C-8906-1896-DB808FB29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C68D87-52AC-1BF8-ACB5-1D89B5A9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05" y="2347564"/>
            <a:ext cx="1904480" cy="185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D9D174-D215-5990-A68E-BBA8C3E3F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5" y="2347564"/>
            <a:ext cx="1904480" cy="185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86BE89A2-757B-030D-F584-2CCBB92135B5}"/>
              </a:ext>
            </a:extLst>
          </p:cNvPr>
          <p:cNvSpPr/>
          <p:nvPr/>
        </p:nvSpPr>
        <p:spPr>
          <a:xfrm>
            <a:off x="457200" y="914400"/>
            <a:ext cx="8229600" cy="1301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It’s learning a decision rule that relates X’s (x1 and x2 here) and Y (blue vs. red in this case). Data generated on the left, and a 1-node neural network on the right (single output node, tanh). It tries to learn a linear decision boundary to separate the classes cleanly (and fails).</a:t>
            </a:r>
            <a:endParaRPr lang="en-US" sz="1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F3FE377-5CA7-8CE0-EC50-7284D343D2E6}"/>
              </a:ext>
            </a:extLst>
          </p:cNvPr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 a Neural Network is Doing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6944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B8F38-1DEF-DA06-EEB9-0125DA9D2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E9B53B-A8A8-30A6-8CD9-AA3C046E6D89}"/>
              </a:ext>
            </a:extLst>
          </p:cNvPr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34E4A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What a Neural Network is Doing</a:t>
            </a:r>
            <a:endParaRPr 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5E6ACE-D889-2060-BBB3-2258A5A9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8" y="2494794"/>
            <a:ext cx="1904480" cy="185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ECEA3EB8-B207-0984-BF8C-E9755D0CE34D}"/>
              </a:ext>
            </a:extLst>
          </p:cNvPr>
          <p:cNvSpPr/>
          <p:nvPr/>
        </p:nvSpPr>
        <p:spPr>
          <a:xfrm>
            <a:off x="457200" y="914400"/>
            <a:ext cx="8229600" cy="7284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i="1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generated on the left, and a neural network with a hidden layer on the right (tanh activation in the hidden layer, two nodes). It learns a curvilinear decision boundary to separate the classes cleanly (and succeeds!). </a:t>
            </a:r>
            <a:endParaRPr lang="en-US" sz="16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761A2CC-1457-D214-B22F-0FDF1193C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184" y="2494793"/>
            <a:ext cx="1904480" cy="185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DCFF5F9-8A96-CE86-4FE6-304E82D9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20" y="2494793"/>
            <a:ext cx="1904481" cy="185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ED0C4D-61BE-BF66-14F9-DA3139F58877}"/>
              </a:ext>
            </a:extLst>
          </p:cNvPr>
          <p:cNvSpPr txBox="1"/>
          <p:nvPr/>
        </p:nvSpPr>
        <p:spPr>
          <a:xfrm>
            <a:off x="1115409" y="2032090"/>
            <a:ext cx="947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5DD7D-CD15-DD80-04F9-7721DE4DAE1C}"/>
              </a:ext>
            </a:extLst>
          </p:cNvPr>
          <p:cNvSpPr txBox="1"/>
          <p:nvPr/>
        </p:nvSpPr>
        <p:spPr>
          <a:xfrm>
            <a:off x="3577682" y="2032090"/>
            <a:ext cx="1771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"/>
              </a:rPr>
              <a:t>Data + Decision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6F76B-E35C-F96C-39E1-2177B75FB6C4}"/>
              </a:ext>
            </a:extLst>
          </p:cNvPr>
          <p:cNvSpPr txBox="1"/>
          <p:nvPr/>
        </p:nvSpPr>
        <p:spPr>
          <a:xfrm>
            <a:off x="6385919" y="1947451"/>
            <a:ext cx="177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"/>
              </a:rPr>
              <a:t>Data / Decision Rule </a:t>
            </a:r>
            <a:br>
              <a:rPr lang="en-US" sz="1100" dirty="0">
                <a:latin typeface=""/>
              </a:rPr>
            </a:br>
            <a:r>
              <a:rPr lang="en-US" sz="1100" dirty="0">
                <a:latin typeface=""/>
              </a:rPr>
              <a:t>in Tanh (Warped) Space</a:t>
            </a:r>
          </a:p>
        </p:txBody>
      </p:sp>
    </p:spTree>
    <p:extLst>
      <p:ext uri="{BB962C8B-B14F-4D97-AF65-F5344CB8AC3E}">
        <p14:creationId xmlns:p14="http://schemas.microsoft.com/office/powerpoint/2010/main" val="134848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1771</Words>
  <Application>Microsoft Macintosh PowerPoint</Application>
  <PresentationFormat>On-screen Show (16:9)</PresentationFormat>
  <Paragraphs>333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Arial Black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Machine Learning</dc:title>
  <dc:subject>PptxGenJS Presentation</dc:subject>
  <dc:creator>Generated from Deep Learning with Python</dc:creator>
  <cp:lastModifiedBy>Burtch, Gordon</cp:lastModifiedBy>
  <cp:revision>4</cp:revision>
  <dcterms:created xsi:type="dcterms:W3CDTF">2026-01-26T22:10:25Z</dcterms:created>
  <dcterms:modified xsi:type="dcterms:W3CDTF">2026-01-29T18:30:53Z</dcterms:modified>
</cp:coreProperties>
</file>